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" panose="020B0604020202020204" charset="0"/>
      <p:regular r:id="rId19"/>
    </p:embeddedFont>
    <p:embeddedFont>
      <p:font typeface="Clear Sans Regular Bold" panose="020B0604020202020204" charset="0"/>
      <p:regular r:id="rId20"/>
    </p:embeddedFont>
    <p:embeddedFont>
      <p:font typeface="Halant Medium Bold" panose="020B0604020202020204" charset="0"/>
      <p:regular r:id="rId21"/>
    </p:embeddedFont>
    <p:embeddedFont>
      <p:font typeface="Montserrat Semi-Bold" panose="020B0604020202020204" charset="0"/>
      <p:regular r:id="rId22"/>
    </p:embeddedFont>
    <p:embeddedFont>
      <p:font typeface="Open Sans Extra Bold" panose="020B0604020202020204" charset="0"/>
      <p:regular r:id="rId23"/>
    </p:embeddedFont>
    <p:embeddedFont>
      <p:font typeface="Open Sans Light" panose="020B0604020202020204" charset="0"/>
      <p:regular r:id="rId24"/>
    </p:embeddedFont>
    <p:embeddedFont>
      <p:font typeface="Open Sans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53" y="7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23.08.2020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23.08.2020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Visme</a:t>
            </a:r>
            <a:r>
              <a:rPr lang="en-US" dirty="0"/>
              <a:t> is characterized for being a drag-and-drop tool. Thus, creators don't need to have tech or design skills to create ... There is also no need to waste time looking for high quality photos. </a:t>
            </a:r>
            <a:r>
              <a:rPr lang="en-US" dirty="0" err="1"/>
              <a:t>Visme</a:t>
            </a:r>
            <a:r>
              <a:rPr lang="en-US" dirty="0"/>
              <a:t> has access over 1.5 million stock photos and thousand of vector icons like the ones used through out this presentation.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86748"/>
            <a:ext cx="6777605" cy="3713503"/>
            <a:chOff x="0" y="0"/>
            <a:chExt cx="9036806" cy="49513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3529727"/>
              <a:ext cx="7877103" cy="1421611"/>
              <a:chOff x="0" y="0"/>
              <a:chExt cx="2426093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240069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400693" h="360680">
                    <a:moveTo>
                      <a:pt x="2400693" y="180340"/>
                    </a:moveTo>
                    <a:cubicBezTo>
                      <a:pt x="2400693" y="81280"/>
                      <a:pt x="2320683" y="0"/>
                      <a:pt x="222035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20353" y="360680"/>
                    </a:lnTo>
                    <a:cubicBezTo>
                      <a:pt x="2319413" y="360680"/>
                      <a:pt x="2400693" y="279400"/>
                      <a:pt x="2400693" y="180340"/>
                    </a:cubicBezTo>
                    <a:close/>
                  </a:path>
                </a:pathLst>
              </a:custGeom>
              <a:solidFill>
                <a:srgbClr val="3878D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67881" y="4036017"/>
              <a:ext cx="6741342" cy="428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  <a:r>
                <a:rPr lang="en-US" sz="2200" spc="65">
                  <a:solidFill>
                    <a:srgbClr val="FFFFFF"/>
                  </a:solidFill>
                  <a:latin typeface="Clear Sans Regular"/>
                </a:rPr>
                <a:t>Create stunning visuals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3350"/>
              <a:ext cx="9036806" cy="29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>
                  <a:solidFill>
                    <a:srgbClr val="191919"/>
                  </a:solidFill>
                  <a:latin typeface="Halant Medium Bold"/>
                </a:rPr>
                <a:t>Visme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003135"/>
            <a:ext cx="5193310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Clear Sans Regular"/>
              </a:rPr>
              <a:t>IST 719 Information Visualization</a:t>
            </a:r>
          </a:p>
          <a:p>
            <a:pPr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Clear Sans Regular"/>
              </a:rPr>
              <a:t>Summer 2020</a:t>
            </a:r>
          </a:p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lear Sans Regular"/>
              </a:rPr>
              <a:t>Laura C. Larregui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2438" t="22467" r="46321" b="18368"/>
          <a:stretch>
            <a:fillRect/>
          </a:stretch>
        </p:blipFill>
        <p:spPr>
          <a:xfrm>
            <a:off x="7376546" y="-142477"/>
            <a:ext cx="10911454" cy="10429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158670"/>
            <a:ext cx="7967846" cy="3969660"/>
            <a:chOff x="0" y="0"/>
            <a:chExt cx="10623794" cy="5292880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4456"/>
              <a:ext cx="10623794" cy="2738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dirty="0" err="1">
                  <a:solidFill>
                    <a:srgbClr val="000000"/>
                  </a:solidFill>
                  <a:latin typeface="Clear Sans Regular"/>
                </a:rPr>
                <a:t>Visme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 is a Web-based content creation tool that allows people to create and present compelling stories in the form of engaging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 presentations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, 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infographics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, 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documents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, 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videos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, 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graphics 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and </a:t>
              </a:r>
              <a:r>
                <a:rPr lang="en-US" sz="2500" dirty="0">
                  <a:solidFill>
                    <a:srgbClr val="000000"/>
                  </a:solidFill>
                  <a:latin typeface="Clear Sans Regular Bold"/>
                </a:rPr>
                <a:t>everything </a:t>
              </a:r>
              <a:r>
                <a:rPr lang="en-US" sz="2500" dirty="0">
                  <a:solidFill>
                    <a:srgbClr val="000000"/>
                  </a:solidFill>
                  <a:latin typeface="Clear Sans Regular"/>
                </a:rPr>
                <a:t>in between.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0623794" cy="1549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Halant Medium Bold"/>
                </a:rPr>
                <a:t>What is Visme?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33888">
            <a:off x="714193" y="2049968"/>
            <a:ext cx="7582105" cy="73546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31217" y="442939"/>
            <a:ext cx="9465367" cy="89447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23822" y="2908674"/>
            <a:ext cx="7635478" cy="393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Made by designers</a:t>
            </a:r>
            <a:r>
              <a:rPr lang="en-US" sz="7999">
                <a:solidFill>
                  <a:srgbClr val="FFFFFF"/>
                </a:solidFill>
                <a:latin typeface="Montserrat Semi-Bold"/>
              </a:rPr>
              <a:t> </a:t>
            </a:r>
            <a:r>
              <a:rPr lang="en-US" sz="8000">
                <a:solidFill>
                  <a:srgbClr val="FFFFFF"/>
                </a:solidFill>
                <a:latin typeface="Montserrat Semi-Bold"/>
              </a:rPr>
              <a:t>for </a:t>
            </a:r>
            <a:r>
              <a:rPr lang="en-US" sz="8000">
                <a:solidFill>
                  <a:srgbClr val="FDCF60"/>
                </a:solidFill>
                <a:latin typeface="Montserrat Semi-Bold"/>
              </a:rPr>
              <a:t>non-designers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 rot="-5400000">
            <a:off x="7888028" y="402255"/>
            <a:ext cx="9482491" cy="94824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42"/>
          <a:stretch>
            <a:fillRect/>
          </a:stretch>
        </p:blipFill>
        <p:spPr>
          <a:xfrm>
            <a:off x="3939841" y="6463989"/>
            <a:ext cx="1554616" cy="15430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9984" t="2998" r="21814"/>
          <a:stretch>
            <a:fillRect/>
          </a:stretch>
        </p:blipFill>
        <p:spPr>
          <a:xfrm>
            <a:off x="2385226" y="6463989"/>
            <a:ext cx="1554616" cy="15546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2548" r="12548"/>
          <a:stretch>
            <a:fillRect/>
          </a:stretch>
        </p:blipFill>
        <p:spPr>
          <a:xfrm>
            <a:off x="5494457" y="6463989"/>
            <a:ext cx="1554616" cy="1554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0432" t="23925" r="31994" b="26240"/>
          <a:stretch>
            <a:fillRect/>
          </a:stretch>
        </p:blipFill>
        <p:spPr>
          <a:xfrm>
            <a:off x="833971" y="6463989"/>
            <a:ext cx="1551255" cy="15430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33217" y="4793318"/>
            <a:ext cx="3515855" cy="1311579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38595" y="4599387"/>
            <a:ext cx="1699447" cy="169944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3333" r="-3333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41567" y="1459093"/>
            <a:ext cx="5907505" cy="314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56"/>
              </a:lnSpc>
            </a:pPr>
            <a:r>
              <a:rPr lang="en-US" sz="11142">
                <a:solidFill>
                  <a:srgbClr val="000000"/>
                </a:solidFill>
                <a:latin typeface="Halant Medium Bold"/>
              </a:rPr>
              <a:t>Used by Many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29893" y="2662151"/>
            <a:ext cx="8529407" cy="6226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6841" y="2914144"/>
            <a:ext cx="8879149" cy="38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58"/>
              </a:lnSpc>
            </a:pPr>
            <a:r>
              <a:rPr lang="en-US" sz="13689">
                <a:solidFill>
                  <a:srgbClr val="FDCF60"/>
                </a:solidFill>
                <a:latin typeface="Halant Medium Bold"/>
              </a:rPr>
              <a:t>How Does It Work?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5997" r="14449" b="15997"/>
          <a:stretch>
            <a:fillRect/>
          </a:stretch>
        </p:blipFill>
        <p:spPr>
          <a:xfrm>
            <a:off x="9665990" y="0"/>
            <a:ext cx="862201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41547"/>
            <a:ext cx="2805049" cy="1832644"/>
            <a:chOff x="0" y="0"/>
            <a:chExt cx="292940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9405" cy="1913890"/>
            </a:xfrm>
            <a:custGeom>
              <a:avLst/>
              <a:gdLst/>
              <a:ahLst/>
              <a:cxnLst/>
              <a:rect l="l" t="t" r="r" b="b"/>
              <a:pathLst>
                <a:path w="2929405" h="1913890">
                  <a:moveTo>
                    <a:pt x="0" y="0"/>
                  </a:moveTo>
                  <a:lnTo>
                    <a:pt x="2929405" y="0"/>
                  </a:lnTo>
                  <a:lnTo>
                    <a:pt x="292940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878D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079851" y="4141547"/>
            <a:ext cx="2805049" cy="1832644"/>
            <a:chOff x="0" y="0"/>
            <a:chExt cx="2929405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9405" cy="1913890"/>
            </a:xfrm>
            <a:custGeom>
              <a:avLst/>
              <a:gdLst/>
              <a:ahLst/>
              <a:cxnLst/>
              <a:rect l="l" t="t" r="r" b="b"/>
              <a:pathLst>
                <a:path w="2929405" h="1913890">
                  <a:moveTo>
                    <a:pt x="0" y="0"/>
                  </a:moveTo>
                  <a:lnTo>
                    <a:pt x="2929405" y="0"/>
                  </a:lnTo>
                  <a:lnTo>
                    <a:pt x="292940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878D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51204" y="4141547"/>
            <a:ext cx="2805049" cy="1832644"/>
            <a:chOff x="0" y="0"/>
            <a:chExt cx="2929405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29405" cy="1913890"/>
            </a:xfrm>
            <a:custGeom>
              <a:avLst/>
              <a:gdLst/>
              <a:ahLst/>
              <a:cxnLst/>
              <a:rect l="l" t="t" r="r" b="b"/>
              <a:pathLst>
                <a:path w="2929405" h="1913890">
                  <a:moveTo>
                    <a:pt x="0" y="0"/>
                  </a:moveTo>
                  <a:lnTo>
                    <a:pt x="2929405" y="0"/>
                  </a:lnTo>
                  <a:lnTo>
                    <a:pt x="292940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878D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3273" y="4758422"/>
            <a:ext cx="1116579" cy="5988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34626" y="4758422"/>
            <a:ext cx="1116579" cy="59889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5400000">
            <a:off x="2006920" y="3309207"/>
            <a:ext cx="848608" cy="568398"/>
            <a:chOff x="0" y="0"/>
            <a:chExt cx="640877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640878" cy="434340"/>
            </a:xfrm>
            <a:custGeom>
              <a:avLst/>
              <a:gdLst/>
              <a:ahLst/>
              <a:cxnLst/>
              <a:rect l="l" t="t" r="r" b="b"/>
              <a:pathLst>
                <a:path w="640878" h="434340">
                  <a:moveTo>
                    <a:pt x="623098" y="187960"/>
                  </a:moveTo>
                  <a:lnTo>
                    <a:pt x="361478" y="11430"/>
                  </a:lnTo>
                  <a:cubicBezTo>
                    <a:pt x="343698" y="0"/>
                    <a:pt x="320838" y="3810"/>
                    <a:pt x="308138" y="21590"/>
                  </a:cubicBezTo>
                  <a:cubicBezTo>
                    <a:pt x="296708" y="39370"/>
                    <a:pt x="300518" y="62230"/>
                    <a:pt x="318298" y="74930"/>
                  </a:cubicBezTo>
                  <a:lnTo>
                    <a:pt x="4770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77048" y="257810"/>
                  </a:lnTo>
                  <a:lnTo>
                    <a:pt x="318298" y="364490"/>
                  </a:lnTo>
                  <a:cubicBezTo>
                    <a:pt x="300518" y="375920"/>
                    <a:pt x="296708" y="400050"/>
                    <a:pt x="308138" y="417830"/>
                  </a:cubicBezTo>
                  <a:cubicBezTo>
                    <a:pt x="315758" y="429260"/>
                    <a:pt x="327188" y="434340"/>
                    <a:pt x="339888" y="434340"/>
                  </a:cubicBezTo>
                  <a:cubicBezTo>
                    <a:pt x="347508" y="434340"/>
                    <a:pt x="355128" y="431800"/>
                    <a:pt x="361478" y="427990"/>
                  </a:cubicBezTo>
                  <a:lnTo>
                    <a:pt x="624368" y="251460"/>
                  </a:lnTo>
                  <a:cubicBezTo>
                    <a:pt x="634528" y="243840"/>
                    <a:pt x="640878" y="232410"/>
                    <a:pt x="640878" y="219710"/>
                  </a:cubicBezTo>
                  <a:cubicBezTo>
                    <a:pt x="640878" y="207010"/>
                    <a:pt x="634528" y="195580"/>
                    <a:pt x="623098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6058072" y="3309207"/>
            <a:ext cx="848608" cy="568398"/>
            <a:chOff x="0" y="0"/>
            <a:chExt cx="640877" cy="429260"/>
          </a:xfrm>
        </p:grpSpPr>
        <p:sp>
          <p:nvSpPr>
            <p:cNvPr id="13" name="Freeform 13"/>
            <p:cNvSpPr/>
            <p:nvPr/>
          </p:nvSpPr>
          <p:spPr>
            <a:xfrm>
              <a:off x="0" y="-5080"/>
              <a:ext cx="640878" cy="434340"/>
            </a:xfrm>
            <a:custGeom>
              <a:avLst/>
              <a:gdLst/>
              <a:ahLst/>
              <a:cxnLst/>
              <a:rect l="l" t="t" r="r" b="b"/>
              <a:pathLst>
                <a:path w="640878" h="434340">
                  <a:moveTo>
                    <a:pt x="623098" y="187960"/>
                  </a:moveTo>
                  <a:lnTo>
                    <a:pt x="361478" y="11430"/>
                  </a:lnTo>
                  <a:cubicBezTo>
                    <a:pt x="343698" y="0"/>
                    <a:pt x="320838" y="3810"/>
                    <a:pt x="308138" y="21590"/>
                  </a:cubicBezTo>
                  <a:cubicBezTo>
                    <a:pt x="296708" y="39370"/>
                    <a:pt x="300518" y="62230"/>
                    <a:pt x="318298" y="74930"/>
                  </a:cubicBezTo>
                  <a:lnTo>
                    <a:pt x="4770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77048" y="257810"/>
                  </a:lnTo>
                  <a:lnTo>
                    <a:pt x="318298" y="364490"/>
                  </a:lnTo>
                  <a:cubicBezTo>
                    <a:pt x="300518" y="375920"/>
                    <a:pt x="296708" y="400050"/>
                    <a:pt x="308138" y="417830"/>
                  </a:cubicBezTo>
                  <a:cubicBezTo>
                    <a:pt x="315758" y="429260"/>
                    <a:pt x="327188" y="434340"/>
                    <a:pt x="339888" y="434340"/>
                  </a:cubicBezTo>
                  <a:cubicBezTo>
                    <a:pt x="347508" y="434340"/>
                    <a:pt x="355128" y="431800"/>
                    <a:pt x="361478" y="427990"/>
                  </a:cubicBezTo>
                  <a:lnTo>
                    <a:pt x="624368" y="251460"/>
                  </a:lnTo>
                  <a:cubicBezTo>
                    <a:pt x="634528" y="243840"/>
                    <a:pt x="640878" y="232410"/>
                    <a:pt x="640878" y="219710"/>
                  </a:cubicBezTo>
                  <a:cubicBezTo>
                    <a:pt x="640878" y="207010"/>
                    <a:pt x="634528" y="195580"/>
                    <a:pt x="623098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0129425" y="3309207"/>
            <a:ext cx="848608" cy="568398"/>
            <a:chOff x="0" y="0"/>
            <a:chExt cx="640877" cy="42926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640878" cy="434340"/>
            </a:xfrm>
            <a:custGeom>
              <a:avLst/>
              <a:gdLst/>
              <a:ahLst/>
              <a:cxnLst/>
              <a:rect l="l" t="t" r="r" b="b"/>
              <a:pathLst>
                <a:path w="640878" h="434340">
                  <a:moveTo>
                    <a:pt x="623098" y="187960"/>
                  </a:moveTo>
                  <a:lnTo>
                    <a:pt x="361478" y="11430"/>
                  </a:lnTo>
                  <a:cubicBezTo>
                    <a:pt x="343698" y="0"/>
                    <a:pt x="320838" y="3810"/>
                    <a:pt x="308138" y="21590"/>
                  </a:cubicBezTo>
                  <a:cubicBezTo>
                    <a:pt x="296708" y="39370"/>
                    <a:pt x="300518" y="62230"/>
                    <a:pt x="318298" y="74930"/>
                  </a:cubicBezTo>
                  <a:lnTo>
                    <a:pt x="4770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77048" y="257810"/>
                  </a:lnTo>
                  <a:lnTo>
                    <a:pt x="318298" y="364490"/>
                  </a:lnTo>
                  <a:cubicBezTo>
                    <a:pt x="300518" y="375920"/>
                    <a:pt x="296708" y="400050"/>
                    <a:pt x="308138" y="417830"/>
                  </a:cubicBezTo>
                  <a:cubicBezTo>
                    <a:pt x="315758" y="429260"/>
                    <a:pt x="327188" y="434340"/>
                    <a:pt x="339888" y="434340"/>
                  </a:cubicBezTo>
                  <a:cubicBezTo>
                    <a:pt x="347508" y="434340"/>
                    <a:pt x="355128" y="431800"/>
                    <a:pt x="361478" y="427990"/>
                  </a:cubicBezTo>
                  <a:lnTo>
                    <a:pt x="624368" y="251460"/>
                  </a:lnTo>
                  <a:cubicBezTo>
                    <a:pt x="634528" y="243840"/>
                    <a:pt x="640878" y="232410"/>
                    <a:pt x="640878" y="219710"/>
                  </a:cubicBezTo>
                  <a:cubicBezTo>
                    <a:pt x="640878" y="207010"/>
                    <a:pt x="634528" y="195580"/>
                    <a:pt x="623098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0157388" y="6251328"/>
            <a:ext cx="848608" cy="568398"/>
            <a:chOff x="0" y="0"/>
            <a:chExt cx="640877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640878" cy="434340"/>
            </a:xfrm>
            <a:custGeom>
              <a:avLst/>
              <a:gdLst/>
              <a:ahLst/>
              <a:cxnLst/>
              <a:rect l="l" t="t" r="r" b="b"/>
              <a:pathLst>
                <a:path w="640878" h="434340">
                  <a:moveTo>
                    <a:pt x="623098" y="187960"/>
                  </a:moveTo>
                  <a:lnTo>
                    <a:pt x="361478" y="11430"/>
                  </a:lnTo>
                  <a:cubicBezTo>
                    <a:pt x="343698" y="0"/>
                    <a:pt x="320838" y="3810"/>
                    <a:pt x="308138" y="21590"/>
                  </a:cubicBezTo>
                  <a:cubicBezTo>
                    <a:pt x="296708" y="39370"/>
                    <a:pt x="300518" y="62230"/>
                    <a:pt x="318298" y="74930"/>
                  </a:cubicBezTo>
                  <a:lnTo>
                    <a:pt x="4770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77048" y="257810"/>
                  </a:lnTo>
                  <a:lnTo>
                    <a:pt x="318298" y="364490"/>
                  </a:lnTo>
                  <a:cubicBezTo>
                    <a:pt x="300518" y="375920"/>
                    <a:pt x="296708" y="400050"/>
                    <a:pt x="308138" y="417830"/>
                  </a:cubicBezTo>
                  <a:cubicBezTo>
                    <a:pt x="315758" y="429260"/>
                    <a:pt x="327188" y="434340"/>
                    <a:pt x="339888" y="434340"/>
                  </a:cubicBezTo>
                  <a:cubicBezTo>
                    <a:pt x="347508" y="434340"/>
                    <a:pt x="355128" y="431800"/>
                    <a:pt x="361478" y="427990"/>
                  </a:cubicBezTo>
                  <a:lnTo>
                    <a:pt x="624368" y="251460"/>
                  </a:lnTo>
                  <a:cubicBezTo>
                    <a:pt x="634528" y="243840"/>
                    <a:pt x="640878" y="232410"/>
                    <a:pt x="640878" y="219710"/>
                  </a:cubicBezTo>
                  <a:cubicBezTo>
                    <a:pt x="640878" y="207010"/>
                    <a:pt x="634528" y="195580"/>
                    <a:pt x="623098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2034884" y="6251328"/>
            <a:ext cx="848608" cy="568398"/>
            <a:chOff x="0" y="0"/>
            <a:chExt cx="640877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640878" cy="434340"/>
            </a:xfrm>
            <a:custGeom>
              <a:avLst/>
              <a:gdLst/>
              <a:ahLst/>
              <a:cxnLst/>
              <a:rect l="l" t="t" r="r" b="b"/>
              <a:pathLst>
                <a:path w="640878" h="434340">
                  <a:moveTo>
                    <a:pt x="623098" y="187960"/>
                  </a:moveTo>
                  <a:lnTo>
                    <a:pt x="361478" y="11430"/>
                  </a:lnTo>
                  <a:cubicBezTo>
                    <a:pt x="343698" y="0"/>
                    <a:pt x="320838" y="3810"/>
                    <a:pt x="308138" y="21590"/>
                  </a:cubicBezTo>
                  <a:cubicBezTo>
                    <a:pt x="296708" y="39370"/>
                    <a:pt x="300518" y="62230"/>
                    <a:pt x="318298" y="74930"/>
                  </a:cubicBezTo>
                  <a:lnTo>
                    <a:pt x="47704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77048" y="257810"/>
                  </a:lnTo>
                  <a:lnTo>
                    <a:pt x="318298" y="364490"/>
                  </a:lnTo>
                  <a:cubicBezTo>
                    <a:pt x="300518" y="375920"/>
                    <a:pt x="296708" y="400050"/>
                    <a:pt x="308138" y="417830"/>
                  </a:cubicBezTo>
                  <a:cubicBezTo>
                    <a:pt x="315758" y="429260"/>
                    <a:pt x="327188" y="434340"/>
                    <a:pt x="339888" y="434340"/>
                  </a:cubicBezTo>
                  <a:cubicBezTo>
                    <a:pt x="347508" y="434340"/>
                    <a:pt x="355128" y="431800"/>
                    <a:pt x="361478" y="427990"/>
                  </a:cubicBezTo>
                  <a:lnTo>
                    <a:pt x="624368" y="251460"/>
                  </a:lnTo>
                  <a:cubicBezTo>
                    <a:pt x="634528" y="243840"/>
                    <a:pt x="640878" y="232410"/>
                    <a:pt x="640878" y="219710"/>
                  </a:cubicBezTo>
                  <a:cubicBezTo>
                    <a:pt x="640878" y="207010"/>
                    <a:pt x="634528" y="195580"/>
                    <a:pt x="623098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5927" y="4793634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 Bold"/>
              </a:rPr>
              <a:t>Create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7078" y="4781466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 Bold"/>
              </a:rPr>
              <a:t>Edit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16395" y="4793634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 Bold"/>
              </a:rPr>
              <a:t>Share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5927" y="2339897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"/>
              </a:rPr>
              <a:t>Custom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5927" y="7138505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"/>
              </a:rPr>
              <a:t>Template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72583" y="2084103"/>
            <a:ext cx="3362291" cy="100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"/>
              </a:rPr>
              <a:t>Share Online or Privately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80217" y="7138505"/>
            <a:ext cx="2476036" cy="100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"/>
              </a:rPr>
              <a:t>Download for Offline Use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75668" y="2559149"/>
            <a:ext cx="1930595" cy="4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</a:pPr>
            <a:r>
              <a:rPr lang="en-US" sz="2877">
                <a:solidFill>
                  <a:srgbClr val="000000"/>
                </a:solidFill>
                <a:latin typeface="Open Sans Light"/>
              </a:rPr>
              <a:t>Add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48980" y="180975"/>
            <a:ext cx="1099004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Visualize Anything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02948" y="5357315"/>
            <a:ext cx="7413061" cy="4929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C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7288" y="0"/>
            <a:ext cx="1127342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2025" y="2251888"/>
            <a:ext cx="5204786" cy="3773027"/>
            <a:chOff x="0" y="0"/>
            <a:chExt cx="6939715" cy="5030703"/>
          </a:xfrm>
        </p:grpSpPr>
        <p:sp>
          <p:nvSpPr>
            <p:cNvPr id="3" name="TextBox 3"/>
            <p:cNvSpPr txBox="1"/>
            <p:nvPr/>
          </p:nvSpPr>
          <p:spPr>
            <a:xfrm>
              <a:off x="0" y="2370760"/>
              <a:ext cx="6939715" cy="53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Everything in one place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6939715" cy="123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CCF61"/>
                  </a:solidFill>
                  <a:latin typeface="Halant Medium Bold"/>
                </a:rPr>
                <a:t>Benefits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32609"/>
              <a:ext cx="6939715" cy="53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Easy to use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94459"/>
              <a:ext cx="6939715" cy="53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Collaboration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49420" y="2324787"/>
            <a:ext cx="6241077" cy="2180252"/>
            <a:chOff x="0" y="0"/>
            <a:chExt cx="8321436" cy="2907003"/>
          </a:xfrm>
        </p:grpSpPr>
        <p:sp>
          <p:nvSpPr>
            <p:cNvPr id="8" name="TextBox 8"/>
            <p:cNvSpPr txBox="1"/>
            <p:nvPr/>
          </p:nvSpPr>
          <p:spPr>
            <a:xfrm>
              <a:off x="0" y="2370760"/>
              <a:ext cx="8321436" cy="53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Limitations with free package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8321436" cy="123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>
                  <a:solidFill>
                    <a:srgbClr val="FCCF61"/>
                  </a:solidFill>
                  <a:latin typeface="Halant Medium Bold"/>
                </a:rPr>
                <a:t>Disadvantages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7090408" y="4415158"/>
            <a:ext cx="10058400" cy="1456684"/>
            <a:chOff x="0" y="0"/>
            <a:chExt cx="3507740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76200"/>
              <a:ext cx="3507740" cy="355600"/>
            </a:xfrm>
            <a:custGeom>
              <a:avLst/>
              <a:gdLst/>
              <a:ahLst/>
              <a:cxnLst/>
              <a:rect l="l" t="t" r="r" b="b"/>
              <a:pathLst>
                <a:path w="3507740" h="355600">
                  <a:moveTo>
                    <a:pt x="3150870" y="0"/>
                  </a:moveTo>
                  <a:lnTo>
                    <a:pt x="3150870" y="139700"/>
                  </a:lnTo>
                  <a:lnTo>
                    <a:pt x="356870" y="139700"/>
                  </a:lnTo>
                  <a:lnTo>
                    <a:pt x="356870" y="0"/>
                  </a:lnTo>
                  <a:lnTo>
                    <a:pt x="0" y="0"/>
                  </a:lnTo>
                  <a:lnTo>
                    <a:pt x="0" y="355600"/>
                  </a:lnTo>
                  <a:lnTo>
                    <a:pt x="356870" y="355600"/>
                  </a:lnTo>
                  <a:lnTo>
                    <a:pt x="356870" y="215900"/>
                  </a:lnTo>
                  <a:lnTo>
                    <a:pt x="3150870" y="215900"/>
                  </a:lnTo>
                  <a:lnTo>
                    <a:pt x="3150870" y="355600"/>
                  </a:lnTo>
                  <a:lnTo>
                    <a:pt x="3507740" y="355600"/>
                  </a:lnTo>
                  <a:lnTo>
                    <a:pt x="3507740" y="0"/>
                  </a:lnTo>
                  <a:close/>
                </a:path>
              </a:pathLst>
            </a:custGeom>
            <a:solidFill>
              <a:srgbClr val="FCCF6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648291" y="-1285249"/>
            <a:ext cx="6428749" cy="642874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33165" y="2844028"/>
            <a:ext cx="8756438" cy="744297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582025" y="6567389"/>
            <a:ext cx="3915742" cy="1589640"/>
            <a:chOff x="0" y="0"/>
            <a:chExt cx="5220989" cy="21195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220989" cy="53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Privacy control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33275"/>
              <a:ext cx="5220989" cy="108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Various mediums to download your content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340" y="4610220"/>
            <a:ext cx="4580685" cy="114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alant Medium Bold"/>
              </a:rPr>
              <a:t>Questions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187975" y="2228745"/>
            <a:ext cx="4475731" cy="4563263"/>
            <a:chOff x="0" y="0"/>
            <a:chExt cx="5967641" cy="6084350"/>
          </a:xfrm>
        </p:grpSpPr>
        <p:sp>
          <p:nvSpPr>
            <p:cNvPr id="4" name="TextBox 4"/>
            <p:cNvSpPr txBox="1"/>
            <p:nvPr/>
          </p:nvSpPr>
          <p:spPr>
            <a:xfrm>
              <a:off x="0" y="1659762"/>
              <a:ext cx="5967641" cy="108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To start creating your content go to www.visme.co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48093"/>
              <a:ext cx="5967641" cy="273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49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For tutorials go to </a:t>
              </a:r>
            </a:p>
            <a:p>
              <a:pPr algn="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 Regular"/>
                </a:rPr>
                <a:t>https://www.youtube.com/channel/UC2isRzoZisjBS6PaGWTDV0Q</a:t>
              </a:r>
            </a:p>
            <a:p>
              <a:pPr algn="r">
                <a:lnSpc>
                  <a:spcPts val="3250"/>
                </a:lnSpc>
              </a:pPr>
              <a:endParaRPr lang="en-US" sz="2499">
                <a:solidFill>
                  <a:srgbClr val="FFFFFF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967641" cy="1086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49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Laura Larregui</a:t>
              </a:r>
            </a:p>
            <a:p>
              <a:pPr algn="r">
                <a:lnSpc>
                  <a:spcPts val="3250"/>
                </a:lnSpc>
              </a:pPr>
              <a:r>
                <a:rPr lang="en-US" sz="2499">
                  <a:solidFill>
                    <a:srgbClr val="FFFFFF"/>
                  </a:solidFill>
                  <a:latin typeface="Clear Sans Regular"/>
                </a:rPr>
                <a:t>lclarreg@syr.edu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31697" y="158891"/>
            <a:ext cx="8224605" cy="9969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444355DD6564D82758B7BECA969E8" ma:contentTypeVersion="12" ma:contentTypeDescription="Create a new document." ma:contentTypeScope="" ma:versionID="906c0ef1d2d7dfe507d53c892a360e47">
  <xsd:schema xmlns:xsd="http://www.w3.org/2001/XMLSchema" xmlns:xs="http://www.w3.org/2001/XMLSchema" xmlns:p="http://schemas.microsoft.com/office/2006/metadata/properties" xmlns:ns3="d19647a5-7415-44f5-8192-f63d205af162" xmlns:ns4="4850bb1f-f796-4bd8-b1c5-39e1190be38e" targetNamespace="http://schemas.microsoft.com/office/2006/metadata/properties" ma:root="true" ma:fieldsID="98c17e931c246cdc09787782781e37d4" ns3:_="" ns4:_="">
    <xsd:import namespace="d19647a5-7415-44f5-8192-f63d205af162"/>
    <xsd:import namespace="4850bb1f-f796-4bd8-b1c5-39e1190be3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647a5-7415-44f5-8192-f63d205af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0bb1f-f796-4bd8-b1c5-39e1190be3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ABC1BB-79C5-4C45-A4C3-A229923F5B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647a5-7415-44f5-8192-f63d205af162"/>
    <ds:schemaRef ds:uri="4850bb1f-f796-4bd8-b1c5-39e1190be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930073-BA15-4681-A9D2-616B33C758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1738CE-AEFC-4D79-9542-3204924798E7}">
  <ds:schemaRefs>
    <ds:schemaRef ds:uri="http://purl.org/dc/elements/1.1/"/>
    <ds:schemaRef ds:uri="http://schemas.microsoft.com/office/2006/documentManagement/types"/>
    <ds:schemaRef ds:uri="d19647a5-7415-44f5-8192-f63d205af162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4850bb1f-f796-4bd8-b1c5-39e1190be38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201</Words>
  <Application>Microsoft Office PowerPoint</Application>
  <PresentationFormat>Custom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Clear Sans Regular Bold</vt:lpstr>
      <vt:lpstr>Halant Medium Bold</vt:lpstr>
      <vt:lpstr>Open Sans Extra Bold</vt:lpstr>
      <vt:lpstr>Open Sans Light</vt:lpstr>
      <vt:lpstr>Clear Sans Regular</vt:lpstr>
      <vt:lpstr>Open Sans Light Bold</vt:lpstr>
      <vt:lpstr>Montserrat Semi-Bold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Start-up Business Animated Presentation</dc:title>
  <cp:lastModifiedBy>Laura Carolina Larregui</cp:lastModifiedBy>
  <cp:revision>2</cp:revision>
  <dcterms:created xsi:type="dcterms:W3CDTF">2006-08-16T00:00:00Z</dcterms:created>
  <dcterms:modified xsi:type="dcterms:W3CDTF">2020-08-24T20:45:02Z</dcterms:modified>
  <dc:identifier>DAEFbxLXdGM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0x010100B63444355DD6564D82758B7BECA969E8</vt:lpwstr>
  </property>
</Properties>
</file>